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8" r:id="rId12"/>
    <p:sldId id="269" r:id="rId13"/>
    <p:sldId id="270" r:id="rId14"/>
    <p:sldId id="273" r:id="rId15"/>
    <p:sldId id="263" r:id="rId16"/>
    <p:sldId id="272" r:id="rId17"/>
    <p:sldId id="274" r:id="rId18"/>
    <p:sldId id="276" r:id="rId19"/>
    <p:sldId id="277" r:id="rId20"/>
    <p:sldId id="275" r:id="rId21"/>
    <p:sldId id="279" r:id="rId22"/>
    <p:sldId id="278" r:id="rId23"/>
    <p:sldId id="283" r:id="rId24"/>
    <p:sldId id="287" r:id="rId25"/>
    <p:sldId id="281" r:id="rId26"/>
    <p:sldId id="282" r:id="rId27"/>
    <p:sldId id="284" r:id="rId28"/>
    <p:sldId id="288" r:id="rId29"/>
    <p:sldId id="289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7F86-D955-4636-A878-0B32EA74F239}" type="datetimeFigureOut">
              <a:rPr lang="pl-PL" smtClean="0"/>
              <a:pPr/>
              <a:t>2014-03-24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3F17D-2994-4C7B-8111-F7EFB5D423D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3080" y="260648"/>
            <a:ext cx="7597352" cy="648072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Nauczanie matematyki w gimnazjum </a:t>
            </a:r>
            <a:br>
              <a:rPr lang="pl-PL" sz="2800" dirty="0" smtClean="0"/>
            </a:br>
            <a:r>
              <a:rPr lang="pl-PL" sz="2800" dirty="0" smtClean="0"/>
              <a:t>Raport z badania IBE</a:t>
            </a:r>
            <a:br>
              <a:rPr lang="pl-PL" sz="2800" dirty="0" smtClean="0"/>
            </a:br>
            <a:r>
              <a:rPr lang="pl-PL" sz="1600" dirty="0" smtClean="0"/>
              <a:t>opublikowany 10 lutego 2014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7416824" cy="1201688"/>
          </a:xfrm>
        </p:spPr>
        <p:txBody>
          <a:bodyPr>
            <a:normAutofit fontScale="92500"/>
          </a:bodyPr>
          <a:lstStyle/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Autorzy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raportu: Marcin Karpiński,</a:t>
            </a:r>
            <a:r>
              <a:rPr lang="pl-PL" sz="2000" dirty="0"/>
              <a:t> </a:t>
            </a:r>
            <a:r>
              <a:rPr lang="pl-PL" sz="2000" dirty="0">
                <a:solidFill>
                  <a:schemeClr val="tx1"/>
                </a:solidFill>
              </a:rPr>
              <a:t>lider Pracowni Matematycznej w IBE</a:t>
            </a:r>
            <a:endParaRPr lang="pl-PL" sz="2000" dirty="0" smtClean="0">
              <a:solidFill>
                <a:schemeClr val="tx1"/>
              </a:solidFill>
            </a:endParaRP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 Magdalena Grudniewska, Małgorzata Zambrowska</a:t>
            </a:r>
          </a:p>
          <a:p>
            <a:pPr algn="l"/>
            <a:r>
              <a:rPr lang="pl-PL" sz="2000" dirty="0" smtClean="0">
                <a:solidFill>
                  <a:schemeClr val="tx1"/>
                </a:solidFill>
              </a:rPr>
              <a:t>Recenzenci: dr hab. Ewa Swoboda,  dr hab. Zbigniew Marciniak</a:t>
            </a:r>
          </a:p>
          <a:p>
            <a:pPr algn="l"/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  <a:p>
            <a:pPr algn="l"/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04856" cy="994122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200" dirty="0" smtClean="0"/>
              <a:t>Realizacja przez nauczycieli celów ogólnych nauczania matematyki na hospitowanych lekcjach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4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 smtClean="0"/>
              <a:t>Prawie wszystkie z 80  lekcji prowadzone były w podobnym stylu:</a:t>
            </a:r>
          </a:p>
          <a:p>
            <a:pPr>
              <a:buNone/>
            </a:pPr>
            <a:r>
              <a:rPr lang="pl-PL" sz="2000" dirty="0" smtClean="0"/>
              <a:t>     </a:t>
            </a:r>
            <a:r>
              <a:rPr lang="pl-PL" sz="2000" u="sng" dirty="0" smtClean="0"/>
              <a:t>Sprawdzenie pracy domowej </a:t>
            </a:r>
            <a:r>
              <a:rPr lang="pl-PL" sz="2000" dirty="0" smtClean="0"/>
              <a:t>(w połowie klas było to tylko zapytanie </a:t>
            </a:r>
            <a:r>
              <a:rPr lang="pl-PL" sz="2000" i="1" dirty="0" smtClean="0"/>
              <a:t>czy odrobili zadanie domowe?</a:t>
            </a:r>
            <a:r>
              <a:rPr lang="pl-PL" sz="2000" dirty="0" smtClean="0"/>
              <a:t>; w 6 klasach na żadnej lekcji nie zapytano o zadanie domowe);</a:t>
            </a:r>
          </a:p>
          <a:p>
            <a:pPr>
              <a:buNone/>
            </a:pPr>
            <a:r>
              <a:rPr lang="pl-PL" sz="2000" b="1" dirty="0" smtClean="0"/>
              <a:t>      </a:t>
            </a:r>
            <a:r>
              <a:rPr lang="pl-PL" sz="2000" u="sng" dirty="0" smtClean="0"/>
              <a:t>Przekaz wiedzy</a:t>
            </a:r>
            <a:r>
              <a:rPr lang="pl-PL" sz="2000" dirty="0" smtClean="0"/>
              <a:t>: </a:t>
            </a:r>
            <a:r>
              <a:rPr lang="pl-PL" sz="2000" u="sng" dirty="0" smtClean="0"/>
              <a:t>wprowadzenie nowego pojęcia </a:t>
            </a:r>
            <a:r>
              <a:rPr lang="pl-PL" sz="2000" dirty="0" smtClean="0"/>
              <a:t>przez nauczyciela za pomocą wykładu lub pogadanki albo </a:t>
            </a:r>
            <a:r>
              <a:rPr lang="pl-PL" sz="2000" u="sng" dirty="0" smtClean="0"/>
              <a:t>wzorcowe rozwiązanie przykładowego zadania </a:t>
            </a:r>
            <a:r>
              <a:rPr lang="pl-PL" sz="2000" dirty="0" smtClean="0"/>
              <a:t>przez nauczyciela zapisywane na tablicy (czasem z udziałem nielicznych uczniów z klasy);</a:t>
            </a:r>
          </a:p>
          <a:p>
            <a:pPr>
              <a:buNone/>
            </a:pPr>
            <a:r>
              <a:rPr lang="pl-PL" sz="2000" b="1" dirty="0" smtClean="0"/>
              <a:t>      </a:t>
            </a:r>
            <a:r>
              <a:rPr lang="pl-PL" sz="2000" u="sng" dirty="0" smtClean="0"/>
              <a:t>Rozwiązywanie zadań przez uczniów</a:t>
            </a:r>
            <a:r>
              <a:rPr lang="pl-PL" sz="2000" dirty="0" smtClean="0"/>
              <a:t>, zapisywane na tablicy, silnie sterowane szczegółowymi pytaniami lub poleceniami nauczyciela „ krok po kroku”.</a:t>
            </a:r>
          </a:p>
          <a:p>
            <a:r>
              <a:rPr lang="pl-PL" sz="2000" dirty="0" smtClean="0"/>
              <a:t>Na większości hospitowanych lekcji „ćwiczono umiejętności narzędziowe”</a:t>
            </a:r>
            <a:endParaRPr lang="pl-PL" sz="2000" dirty="0"/>
          </a:p>
          <a:p>
            <a:endParaRPr lang="pl-PL" sz="1700" dirty="0" smtClean="0"/>
          </a:p>
          <a:p>
            <a:r>
              <a:rPr lang="pl-PL" sz="1700" dirty="0" smtClean="0"/>
              <a:t>Na jednej lekcji dyskutowano inne rozwiązanie zadania zaproponowane przez ucznia.</a:t>
            </a:r>
            <a:endParaRPr lang="pl-PL" sz="2000" dirty="0"/>
          </a:p>
          <a:p>
            <a:r>
              <a:rPr lang="pl-PL" sz="1700" dirty="0" smtClean="0"/>
              <a:t>Na żadnej lekcji uczniowie nie pracowali w grupach.</a:t>
            </a:r>
          </a:p>
          <a:p>
            <a:r>
              <a:rPr lang="pl-PL" sz="1700" dirty="0" smtClean="0"/>
              <a:t>Na żadnej lekcji nie korzystano z kalkulatora, komputera ani pomocy multimedialnych. </a:t>
            </a:r>
          </a:p>
          <a:p>
            <a:pPr>
              <a:buNone/>
            </a:pPr>
            <a:r>
              <a:rPr lang="pl-PL" sz="1700" dirty="0" smtClean="0"/>
              <a:t> Wykorzystywano tablicę, kredę, podręczniki, zbiory zadań, zeszyty ćwiczeń i powielane materiały. </a:t>
            </a:r>
          </a:p>
          <a:p>
            <a:r>
              <a:rPr lang="pl-PL" sz="1700" dirty="0" smtClean="0"/>
              <a:t> Nauczyciele deklarowali w ankiecie, że:</a:t>
            </a:r>
          </a:p>
          <a:p>
            <a:pPr>
              <a:buNone/>
            </a:pPr>
            <a:r>
              <a:rPr lang="pl-PL" sz="1700" dirty="0" smtClean="0"/>
              <a:t>        bardzo  rzadko korzystają z Internetu, komputera, rzutnika, tablicy interaktywnej, hospitowane lekcje niczym lub prawie niczym nie różnią się od codziennych lekcji.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badania, </a:t>
            </a:r>
            <a:r>
              <a:rPr lang="pl-PL" sz="2400" dirty="0" smtClean="0"/>
              <a:t>uczniowie o lekcjach: </a:t>
            </a:r>
            <a:br>
              <a:rPr lang="pl-PL" sz="2400" dirty="0" smtClean="0"/>
            </a:br>
            <a:r>
              <a:rPr lang="pl-PL" sz="2400" dirty="0" smtClean="0"/>
              <a:t>„</a:t>
            </a:r>
            <a:r>
              <a:rPr lang="pl-PL" sz="2000" dirty="0" smtClean="0"/>
              <a:t>niczym się nie różnią zmieniają się tylko teksty zadań</a:t>
            </a:r>
            <a:r>
              <a:rPr lang="pl-PL" sz="2400" dirty="0" smtClean="0"/>
              <a:t>”</a:t>
            </a:r>
            <a:endParaRPr lang="pl-PL" sz="2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968552"/>
          </a:xfrm>
        </p:spPr>
        <p:txBody>
          <a:bodyPr>
            <a:normAutofit fontScale="70000" lnSpcReduction="20000"/>
          </a:bodyPr>
          <a:lstStyle/>
          <a:p>
            <a:r>
              <a:rPr lang="pl-PL" sz="2300" dirty="0" smtClean="0"/>
              <a:t>wzorcowe rozwiązanie nauczyciela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2300" i="1" dirty="0" smtClean="0"/>
              <a:t> Po krótkim wprowadzeniu nauczyciela uczniowie sami starają się rozwiązać wskazane zadanie a wybrana osoba zapisuje rozwiązanie na tablicy.</a:t>
            </a:r>
          </a:p>
          <a:p>
            <a:pPr>
              <a:buNone/>
            </a:pPr>
            <a:r>
              <a:rPr lang="pl-PL" sz="2300" dirty="0" smtClean="0"/>
              <a:t>Ciekawe lekcje wg uczniów zdarzają się raz -dwa razy w roku</a:t>
            </a:r>
            <a:r>
              <a:rPr lang="pl-PL" sz="2100" dirty="0" smtClean="0"/>
              <a:t>,</a:t>
            </a:r>
            <a:r>
              <a:rPr lang="pl-PL" sz="2300" dirty="0" smtClean="0"/>
              <a:t> takie z wykorzystaniem rzutnika, tablicy interaktywnej,  prezentacji, tworzeniem figur z patyczków, zagadkami i sudoku, lekcje o liczbie  Pi.</a:t>
            </a:r>
            <a:endParaRPr lang="pl-PL" sz="2100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038600" cy="4680520"/>
          </a:xfrm>
        </p:spPr>
        <p:txBody>
          <a:bodyPr>
            <a:normAutofit fontScale="70000" lnSpcReduction="20000"/>
          </a:bodyPr>
          <a:lstStyle/>
          <a:p>
            <a:r>
              <a:rPr lang="pl-PL" sz="2300" dirty="0" smtClean="0"/>
              <a:t>praca w grupach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pl-PL" sz="2300" dirty="0" smtClean="0"/>
              <a:t>37% uczniów twierdziło, że lekcje hospitowane różniły się większym niż zwykle zaangażowaniem nauczyciela;</a:t>
            </a:r>
          </a:p>
          <a:p>
            <a:r>
              <a:rPr lang="pl-PL" sz="2300" dirty="0" smtClean="0"/>
              <a:t>22% uczniów uważało, że były ciekawsze.</a:t>
            </a:r>
          </a:p>
          <a:p>
            <a:r>
              <a:rPr lang="pl-PL" sz="2300" dirty="0" smtClean="0"/>
              <a:t>częściej pracują w parach (uczniowie w ławce</a:t>
            </a:r>
            <a:r>
              <a:rPr lang="pl-PL" sz="1800" dirty="0" smtClean="0"/>
              <a:t>)</a:t>
            </a:r>
            <a:endParaRPr lang="pl-PL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Komunikacja między nauczycielem i uczniami na lekcji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2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4294967295"/>
          </p:nvPr>
        </p:nvSpPr>
        <p:spPr>
          <a:xfrm>
            <a:off x="323528" y="4581128"/>
            <a:ext cx="8208912" cy="639762"/>
          </a:xfrm>
        </p:spPr>
        <p:txBody>
          <a:bodyPr>
            <a:normAutofit/>
          </a:bodyPr>
          <a:lstStyle/>
          <a:p>
            <a:r>
              <a:rPr lang="pl-PL" sz="2000" b="0" dirty="0" smtClean="0"/>
              <a:t>Część uczniów w wywiadach grupowych</a:t>
            </a:r>
            <a:endParaRPr lang="pl-PL" sz="2000" b="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13176"/>
            <a:ext cx="8136904" cy="86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Nauczyciele prowadzili uczniów „krok po kroku” w rozwiązaniu zadania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endParaRPr lang="pl-PL" sz="1800" i="1" dirty="0" smtClean="0"/>
          </a:p>
          <a:p>
            <a:pPr>
              <a:buNone/>
            </a:pPr>
            <a:r>
              <a:rPr lang="pl-PL" sz="1600" i="1" dirty="0" smtClean="0"/>
              <a:t>trójkąt?  Z jakiego twierdzenia skorzystasz do obliczenia wysokości?...</a:t>
            </a:r>
          </a:p>
          <a:p>
            <a:endParaRPr lang="pl-PL" sz="1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75608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86956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Komunikacja między nauczycielem i uczniami na lekcji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200" dirty="0" smtClean="0"/>
              <a:t>Pytania nauczyciela i ucznia na lekcji</a:t>
            </a:r>
            <a:br>
              <a:rPr lang="pl-PL" sz="2200" dirty="0" smtClean="0"/>
            </a:b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7344816" cy="200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Prostokąt 16"/>
          <p:cNvSpPr/>
          <p:nvPr/>
        </p:nvSpPr>
        <p:spPr>
          <a:xfrm>
            <a:off x="611560" y="436510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Obserwacja wywiadów grupowych pokazywała trudności uczniów w komunikowaniu się z osobami dorosłymi jak i między sobą nawzajem (przekrzykiwanie się, przerywanie rozmowy, nie stosowanie się do przyjętych reguł). 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/>
              <a:t>W opiniach nauczycieli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pl-PL" sz="2000" dirty="0" smtClean="0"/>
              <a:t>Najtrudniejsza jest realizacja celów: III. modelowanie matematyczne,</a:t>
            </a:r>
            <a:br>
              <a:rPr lang="pl-PL" sz="2000" dirty="0" smtClean="0"/>
            </a:br>
            <a:r>
              <a:rPr lang="pl-PL" sz="2000" dirty="0" smtClean="0"/>
              <a:t>		                                  IV. użycie i tworzenie strategii, </a:t>
            </a:r>
            <a:br>
              <a:rPr lang="pl-PL" sz="2000" dirty="0" smtClean="0"/>
            </a:br>
            <a:r>
              <a:rPr lang="pl-PL" sz="2000" dirty="0" smtClean="0"/>
              <a:t>		                                   V. rozumowanie i argumentacja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000" dirty="0" smtClean="0"/>
              <a:t>.</a:t>
            </a:r>
          </a:p>
          <a:p>
            <a:r>
              <a:rPr lang="pl-PL" sz="2000" dirty="0" smtClean="0"/>
              <a:t>Stosowane przez nauczycieli metody nie w pełni umożliwiają zrealizowanie tych celów, </a:t>
            </a:r>
            <a:r>
              <a:rPr lang="pl-PL" sz="1900" dirty="0" smtClean="0"/>
              <a:t>bo ich zdaniem:</a:t>
            </a:r>
          </a:p>
          <a:p>
            <a:pPr>
              <a:buNone/>
            </a:pPr>
            <a:r>
              <a:rPr lang="pl-PL" sz="1600" dirty="0" smtClean="0"/>
              <a:t>       </a:t>
            </a:r>
            <a:r>
              <a:rPr lang="pl-PL" sz="2000" dirty="0" smtClean="0"/>
              <a:t>- nie wszyscy uczniowie przyswajają wiedzę w tym samym tempie,</a:t>
            </a:r>
          </a:p>
          <a:p>
            <a:pPr>
              <a:buNone/>
            </a:pPr>
            <a:r>
              <a:rPr lang="pl-PL" sz="2000" dirty="0" smtClean="0"/>
              <a:t>      - muszą pominąć część zagadnień (np. na dowodzenie) przeznaczonych dla zdolniejszych;</a:t>
            </a:r>
          </a:p>
          <a:p>
            <a:pPr>
              <a:buNone/>
            </a:pPr>
            <a:r>
              <a:rPr lang="pl-PL" sz="2000" dirty="0" smtClean="0"/>
              <a:t>      - zadania trudniejsze są dla uczniów chętnych lub jako dodatkowe zadania domowe;</a:t>
            </a:r>
          </a:p>
          <a:p>
            <a:pPr>
              <a:buNone/>
            </a:pPr>
            <a:r>
              <a:rPr lang="pl-PL" sz="2000" dirty="0" smtClean="0"/>
              <a:t>      - większość uczniów nie rozumie poleceń w zadaniach trudniejszych, preferują proste </a:t>
            </a:r>
          </a:p>
          <a:p>
            <a:pPr>
              <a:buNone/>
            </a:pPr>
            <a:r>
              <a:rPr lang="pl-PL" sz="2000" dirty="0" smtClean="0"/>
              <a:t>         (zapisz, oblicz, narysuj, podstaw do wzoru), bo szybko dają poprawny wynik;</a:t>
            </a:r>
          </a:p>
          <a:p>
            <a:pPr>
              <a:buNone/>
            </a:pPr>
            <a:r>
              <a:rPr lang="pl-PL" sz="2000" dirty="0" smtClean="0"/>
              <a:t>      - uczniowie muszą najpierw opanować narzędzia, by je stosować w bardziej złożonych zadaniach;</a:t>
            </a:r>
          </a:p>
          <a:p>
            <a:pPr>
              <a:buNone/>
            </a:pPr>
            <a:r>
              <a:rPr lang="pl-PL" sz="2000" dirty="0" smtClean="0"/>
              <a:t>      - większość zadań i problemów w podręcznikach kierowana jest do indywidualnego ucznia;</a:t>
            </a:r>
          </a:p>
          <a:p>
            <a:pPr>
              <a:buNone/>
            </a:pPr>
            <a:r>
              <a:rPr lang="pl-PL" sz="2000" dirty="0" smtClean="0"/>
              <a:t>     - praca w grupach wymaga specjalnych umiejętności nauczyciela i jest trudna w licznych klasach z dysfunkcyjnymi uczniami.   (Raport s.11)</a:t>
            </a:r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70992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Narzędzia użyte w badaniu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dirty="0" smtClean="0"/>
              <a:t>Test matematyczny uczniów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Zadania zeszytu 2  (Raport s. 39) </a:t>
            </a:r>
            <a:endParaRPr lang="pl-PL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/>
              <a:t>Wyniki testu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842" y="1556792"/>
            <a:ext cx="3988630" cy="36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43308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/>
              <a:t>Wyniki testu w wiązce „geometria”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556793"/>
            <a:ext cx="6140971" cy="318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/>
              <a:t>Wyniki testu w wiązce „geometria”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6984776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/>
              <a:t>Wyniki testu w wiązce „geometria”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 (współczynnik łatwości 0,26 – zadanie trudne)</a:t>
            </a:r>
            <a:endParaRPr lang="pl-PL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768752" cy="319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81128"/>
            <a:ext cx="7092280" cy="170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85584" cy="1656184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Cele badania: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000" dirty="0" smtClean="0"/>
              <a:t>1. Wstępne rozpoznanie szkolnych czynników warunkujących osiąganie </a:t>
            </a:r>
            <a:r>
              <a:rPr lang="pl-PL" sz="2000" dirty="0"/>
              <a:t>e</a:t>
            </a:r>
            <a:r>
              <a:rPr lang="pl-PL" sz="2000" dirty="0" smtClean="0"/>
              <a:t>fektów kształcenia określonych w podstawie programowej z 2008 roku w szczególności osiąganie ogólnych celów nauczania matematyki;</a:t>
            </a:r>
            <a:br>
              <a:rPr lang="pl-PL" sz="2000" dirty="0" smtClean="0"/>
            </a:br>
            <a:r>
              <a:rPr lang="pl-PL" sz="2000" dirty="0" smtClean="0"/>
              <a:t>2. Ocena praktyki nauczania na poziomie gimnazjum zróżnicowanymi narzędziami.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636912"/>
            <a:ext cx="8147248" cy="3489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Badania </a:t>
            </a:r>
            <a:r>
              <a:rPr lang="pl-PL" sz="1600" dirty="0" smtClean="0"/>
              <a:t>przeprowadzono</a:t>
            </a:r>
            <a:r>
              <a:rPr lang="pl-PL" sz="2400" dirty="0" smtClean="0"/>
              <a:t> </a:t>
            </a:r>
            <a:r>
              <a:rPr lang="pl-PL" sz="1800" dirty="0" smtClean="0"/>
              <a:t>w dniach 12 marca-11czerwca 2012 roku:</a:t>
            </a:r>
          </a:p>
          <a:p>
            <a:pPr>
              <a:buNone/>
            </a:pPr>
            <a:r>
              <a:rPr lang="pl-PL" sz="1800" dirty="0" smtClean="0"/>
              <a:t>w 20 gimnazjach z 4 województw (dolnośląskie, mazowieckie, podlaskie, pomorskie; wieś, małe miasto, miasto do 100 tys., duże miasto; szkoły z niskimi średnimi wynikami egzaminów części MP i EWD  oraz  z wysokimi wynikami);</a:t>
            </a:r>
          </a:p>
          <a:p>
            <a:pPr>
              <a:buNone/>
            </a:pPr>
            <a:r>
              <a:rPr lang="pl-PL" sz="1800" dirty="0" smtClean="0"/>
              <a:t>wśród 20 nauczycieli hospitowano 4 kolejne lekcje  w wylosowanych klasach drugich; przeprowadzono ankiety i wywiady indywidualne z nauczycielami;</a:t>
            </a:r>
          </a:p>
          <a:p>
            <a:pPr>
              <a:buNone/>
            </a:pPr>
            <a:r>
              <a:rPr lang="pl-PL" sz="1800" dirty="0" smtClean="0"/>
              <a:t>405 uczniów rozwiązywało test matematyczny przez 40 minut (w wersjach A i B z 21 zadań zamkniętych prostego lub złożonego wyboru) i 365 z nich wypowiedziało się w ankiecie, przeprowadzono wywiady grupowe z dziewczętami i chłopcami;</a:t>
            </a:r>
          </a:p>
          <a:p>
            <a:pPr>
              <a:buNone/>
            </a:pPr>
            <a:r>
              <a:rPr lang="pl-PL" sz="1800" dirty="0" smtClean="0"/>
              <a:t>z 12 rodzicami uczniów przeprowadzono wywiady indywidualne (po 3 w każdym województwie).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/>
              <a:t>Wyniki testu w wiązce „geometria”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579" y="1600200"/>
            <a:ext cx="67708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/>
              <a:t>Wyniki testu  dla zadań typowych i nietypowych w całym teście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58660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/>
              <a:t>Wyniki testu w zadaniach na rozumienie i w zadaniach nietypowych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454" y="1600200"/>
            <a:ext cx="72290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/>
              <a:t>Wnioski z testu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O średnim wyniku testu decydowały </a:t>
            </a:r>
            <a:r>
              <a:rPr lang="pl-PL" sz="1800" dirty="0" smtClean="0"/>
              <a:t>umiejętności </a:t>
            </a:r>
            <a:r>
              <a:rPr lang="pl-PL" sz="1800" dirty="0" smtClean="0"/>
              <a:t>ćwiczone na lekcjach i wykorzystywane w rozwiązaniu zadań typowych.</a:t>
            </a:r>
          </a:p>
          <a:p>
            <a:r>
              <a:rPr lang="pl-PL" sz="1800" dirty="0" smtClean="0"/>
              <a:t>Świetnie wyćwiczone umiejętności rozwiązywania zadań typowych nie daje pewności, że uczniowie swobodnie i w sposób rozumny będą się posługiwać narzędziami matematycznymi w rozwiązywaniu nietypowych problemów.</a:t>
            </a:r>
            <a:r>
              <a:rPr lang="pl-PL" sz="2000" dirty="0" smtClean="0"/>
              <a:t> </a:t>
            </a:r>
          </a:p>
          <a:p>
            <a:pPr>
              <a:buNone/>
            </a:pPr>
            <a:r>
              <a:rPr lang="pl-PL" sz="1400" dirty="0" smtClean="0"/>
              <a:t>	(W klasie w której wynik całego testu był najniższy, najwyższy był  współczynnik łatwości zadania nietypowego 0,40 </a:t>
            </a:r>
            <a:r>
              <a:rPr lang="pl-PL" sz="1400" i="1" dirty="0" smtClean="0"/>
              <a:t>szlaczek</a:t>
            </a:r>
            <a:r>
              <a:rPr lang="pl-PL" sz="1400" dirty="0" smtClean="0"/>
              <a:t>; w klasie o wyniku powyżej średniego (8 pozycja w wyniku całego testu) nikt nie rozwiązał zadania </a:t>
            </a:r>
            <a:r>
              <a:rPr lang="pl-PL" sz="1400" i="1" dirty="0" smtClean="0"/>
              <a:t>szlaczek</a:t>
            </a:r>
            <a:r>
              <a:rPr lang="pl-PL" sz="1400" dirty="0" smtClean="0"/>
              <a:t>) </a:t>
            </a:r>
          </a:p>
          <a:p>
            <a:endParaRPr lang="pl-PL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dirty="0" smtClean="0"/>
              <a:t>Postawy uczniów wobec matematyki i uczenia się jej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Spośród badanych uczniów 42%  uważa, że  w matematyce jest tak, że problem ma tylko jeden poprawny sposób rozwiązania (R s.21).</a:t>
            </a:r>
          </a:p>
          <a:p>
            <a:r>
              <a:rPr lang="pl-PL" sz="1600" dirty="0" smtClean="0"/>
              <a:t>26% badanych gimnazjalistów sądzi, że pole figury złożonej  z wszystkich części rozciętego prostokąta jest inne niż pole prostokąta.</a:t>
            </a:r>
          </a:p>
          <a:p>
            <a:endParaRPr lang="pl-PL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296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dirty="0" smtClean="0"/>
              <a:t>Postawy uczniów wobec matematyki i uczenia się jej</a:t>
            </a:r>
            <a:endParaRPr lang="pl-PL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74168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pl-PL" sz="22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200" dirty="0" smtClean="0"/>
              <a:t>Stosunek rodziców do uczenia się matematyki przez ich dzieci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340968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Przydatność matematyki w życiu dorosłych jest niepodważalna.</a:t>
            </a:r>
          </a:p>
          <a:p>
            <a:r>
              <a:rPr lang="pl-PL" sz="1800" dirty="0" smtClean="0"/>
              <a:t>Matematyka jest ważnym przedmiotem w szkole i znajomość przedmiotów ścisłych daje szersze  perspektywy w życiu. </a:t>
            </a:r>
          </a:p>
          <a:p>
            <a:r>
              <a:rPr lang="pl-PL" sz="1800" dirty="0" smtClean="0"/>
              <a:t>Niewiele mogą powiedzieć w jaki sposób ich dzieci przygotowują się do lekcji matematyki, bo w gimnazjum kontrola rodziców nad realizacją szkolnych obowiązków znacznie się zmniejsza.</a:t>
            </a:r>
          </a:p>
          <a:p>
            <a:r>
              <a:rPr lang="pl-PL" sz="1800" dirty="0" smtClean="0"/>
              <a:t>Źródłem informacji o ocenach i postępach uczniów są sami uczniowie, wywiadówki i dzienniki elektroniczne, rzadziej kontakty z nauczycielem, chyba że oceny budzą wątpliwości.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Wnioski z badania</a:t>
            </a:r>
            <a:endParaRPr lang="pl-P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46" y="1052513"/>
            <a:ext cx="787110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92088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Rekomendacje 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(podstawa programowa, zła tradycja nauczania matematyki, odpowiedzialność za nauczanie, odpowiedzialność za uczenie się)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81369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80648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3080" y="260648"/>
            <a:ext cx="7597352" cy="648072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Nauczanie matematyki w gimnazjum </a:t>
            </a:r>
            <a:br>
              <a:rPr lang="pl-PL" sz="2800" dirty="0" smtClean="0"/>
            </a:br>
            <a:r>
              <a:rPr lang="pl-PL" sz="2800" dirty="0" smtClean="0"/>
              <a:t>Raport z badania IBE</a:t>
            </a:r>
            <a:br>
              <a:rPr lang="pl-PL" sz="2800" dirty="0" smtClean="0"/>
            </a:br>
            <a:r>
              <a:rPr lang="pl-PL" sz="1600" dirty="0" smtClean="0"/>
              <a:t>opublikowany 10 lutego 2014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416824" cy="2448272"/>
          </a:xfrm>
        </p:spPr>
        <p:txBody>
          <a:bodyPr>
            <a:normAutofit/>
          </a:bodyPr>
          <a:lstStyle/>
          <a:p>
            <a:pPr algn="l"/>
            <a:r>
              <a:rPr lang="pl-PL" sz="1600" dirty="0" smtClean="0">
                <a:solidFill>
                  <a:schemeClr val="tx1"/>
                </a:solidFill>
              </a:rPr>
              <a:t>Autorzy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raportu: Marcin Karpiński,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tx1"/>
                </a:solidFill>
              </a:rPr>
              <a:t>lider Pracowni Matematycznej w IBE</a:t>
            </a:r>
            <a:endParaRPr lang="pl-PL" sz="16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</a:rPr>
              <a:t> Magdalena Grudniewska, Małgorzata Zambrowska</a:t>
            </a:r>
          </a:p>
          <a:p>
            <a:pPr algn="l"/>
            <a:r>
              <a:rPr lang="pl-PL" sz="1600" dirty="0" smtClean="0">
                <a:solidFill>
                  <a:schemeClr val="tx1"/>
                </a:solidFill>
              </a:rPr>
              <a:t>Recenzenci: dr hab. Ewa Swoboda,  dr hab. Zbigniew Marciniak</a:t>
            </a:r>
          </a:p>
          <a:p>
            <a:pPr algn="l"/>
            <a:endParaRPr lang="pl-PL" sz="16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 smtClean="0">
                <a:solidFill>
                  <a:schemeClr val="tx1"/>
                </a:solidFill>
              </a:rPr>
              <a:t>				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Dziękuję za uwagę</a:t>
            </a:r>
          </a:p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					Maria Legutko</a:t>
            </a:r>
          </a:p>
          <a:p>
            <a:pPr algn="l"/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  <a:p>
            <a:pPr algn="l"/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Dobór szkół do badań ze względu na wyniki EG i EWD</a:t>
            </a:r>
            <a:endParaRPr lang="pl-PL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3448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Cele szczegółowe badania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1"/>
            <a:ext cx="7931224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Narzędzia użyte w badaniu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000" dirty="0" smtClean="0"/>
              <a:t>Formularz obserwacji lekcji zawierał obszary</a:t>
            </a:r>
            <a:endParaRPr lang="pl-PL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29600" cy="341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653136"/>
            <a:ext cx="741682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Narzędzia użyte w badaniu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200" dirty="0" smtClean="0"/>
              <a:t>Scenariusz indywidualnego wywiadu z nauczycielem zawierał dwa obszary </a:t>
            </a:r>
            <a:br>
              <a:rPr lang="pl-PL" sz="2200" dirty="0" smtClean="0"/>
            </a:br>
            <a:endParaRPr lang="pl-PL" sz="2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8229600" cy="320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984776" cy="1143000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Narzędzia użyte w badaniu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200" dirty="0" smtClean="0"/>
              <a:t>Indywidualny wywiad z rodzicem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15616" y="1556792"/>
            <a:ext cx="68407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dotyczył:</a:t>
            </a:r>
          </a:p>
          <a:p>
            <a:pPr>
              <a:buNone/>
            </a:pPr>
            <a:r>
              <a:rPr lang="pl-PL" sz="1600" dirty="0" smtClean="0"/>
              <a:t>1. stosunku rodziców badanych uczniów do matematyki:</a:t>
            </a:r>
          </a:p>
          <a:p>
            <a:pPr>
              <a:buAutoNum type="alphaLcParenR"/>
            </a:pPr>
            <a:r>
              <a:rPr lang="pl-PL" sz="1600" dirty="0" smtClean="0"/>
              <a:t>postrzegania wpływu uczenia się matematyki na przyszłość dziecka,</a:t>
            </a:r>
          </a:p>
          <a:p>
            <a:pPr>
              <a:buAutoNum type="alphaLcParenR"/>
            </a:pPr>
            <a:r>
              <a:rPr lang="pl-PL" sz="1600" dirty="0" smtClean="0"/>
              <a:t>ogólnego nastawienia dzieci do matematyki w ocenie rodziców</a:t>
            </a:r>
          </a:p>
          <a:p>
            <a:pPr>
              <a:buNone/>
            </a:pPr>
            <a:r>
              <a:rPr lang="pl-PL" sz="1600" dirty="0" smtClean="0"/>
              <a:t>2. stosunku rodziców do matematycznych zajęć pozalekcyjnych i korepetycji,</a:t>
            </a:r>
          </a:p>
          <a:p>
            <a:pPr>
              <a:buNone/>
            </a:pPr>
            <a:r>
              <a:rPr lang="pl-PL" sz="1600" dirty="0" smtClean="0"/>
              <a:t>3. spostrzeżeń i opinii rodziców na temat strategii uczenia się matematyki przez dzieci poza szkołą, przygotowanie się do lekcji i klasówek,</a:t>
            </a:r>
          </a:p>
          <a:p>
            <a:pPr>
              <a:buNone/>
            </a:pPr>
            <a:r>
              <a:rPr lang="pl-PL" sz="1600" dirty="0" smtClean="0"/>
              <a:t>4. monitoringu postępów uczniów</a:t>
            </a:r>
          </a:p>
          <a:p>
            <a:pPr>
              <a:buNone/>
            </a:pPr>
            <a:r>
              <a:rPr lang="pl-PL" sz="1600" dirty="0" smtClean="0"/>
              <a:t>5. informacji zwrotnej otrzymywanej przez rodziców ze strony szkoły,</a:t>
            </a:r>
          </a:p>
          <a:p>
            <a:pPr>
              <a:buNone/>
            </a:pPr>
            <a:r>
              <a:rPr lang="pl-PL" sz="1600" dirty="0" smtClean="0"/>
              <a:t>6. oceny skuteczności metod pracy nauczycieli.</a:t>
            </a:r>
          </a:p>
          <a:p>
            <a:pPr>
              <a:buNone/>
            </a:pPr>
            <a:endParaRPr lang="pl-PL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8488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Narzędzia użyte w badaniu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/>
              <a:t>Test matematyczny uczniów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Dwie wersje A i B, każda po 21 zadań zamkniętych (20 zadań prostego wyboru, 1 złożonego wyboru), 9 zadań takich samych w obu wersjach; 3 z różnym kontekstem realnym badające różne umiejętności; pozostałe różniące się liczbami i miejscem w teście; </a:t>
            </a:r>
          </a:p>
          <a:p>
            <a:r>
              <a:rPr lang="pl-PL" sz="1600" dirty="0" smtClean="0"/>
              <a:t>zadania związane były z działami: liczby (12), procenty (6), średnie arytmetyczne (4), 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 </a:t>
            </a:r>
            <a:r>
              <a:rPr lang="pl-PL" sz="1600" dirty="0" smtClean="0"/>
              <a:t>      </a:t>
            </a:r>
            <a:r>
              <a:rPr lang="pl-PL" sz="1600" dirty="0" smtClean="0"/>
              <a:t>algebra </a:t>
            </a:r>
            <a:r>
              <a:rPr lang="pl-PL" sz="1600" dirty="0" smtClean="0"/>
              <a:t>(11) geometria (3); </a:t>
            </a:r>
          </a:p>
          <a:p>
            <a:r>
              <a:rPr lang="pl-PL" sz="1600" dirty="0" smtClean="0"/>
              <a:t>typowe (10), nietypowe (10), na rozumienie (8).</a:t>
            </a:r>
          </a:p>
          <a:p>
            <a:endParaRPr lang="pl-PL" sz="16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endParaRPr lang="pl-PL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pl-PL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74168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Wyniki badania (próba niereprezentatywna, nie należy uogólniać)</a:t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200" dirty="0" smtClean="0"/>
              <a:t>Interpretacja i ocena przez nauczycieli zmian w podstawie programowej: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1600" dirty="0" smtClean="0"/>
              <a:t>Wiedzieli, że  nie ma w gimnazjum </a:t>
            </a:r>
            <a:r>
              <a:rPr lang="pl-PL" sz="1600" dirty="0" err="1" smtClean="0"/>
              <a:t>tw</a:t>
            </a:r>
            <a:r>
              <a:rPr lang="pl-PL" sz="1600" dirty="0" smtClean="0"/>
              <a:t>. Talesa, jednokładności, </a:t>
            </a:r>
            <a:r>
              <a:rPr lang="pl-PL" sz="1600" dirty="0" err="1" smtClean="0"/>
              <a:t>tw</a:t>
            </a:r>
            <a:r>
              <a:rPr lang="pl-PL" sz="1600" dirty="0" smtClean="0"/>
              <a:t>. odwrotne go do </a:t>
            </a:r>
            <a:r>
              <a:rPr lang="pl-PL" sz="1600" dirty="0" err="1" smtClean="0"/>
              <a:t>tw</a:t>
            </a:r>
            <a:r>
              <a:rPr lang="pl-PL" sz="1600" dirty="0" smtClean="0"/>
              <a:t>. Pitagorasa, nierówności, wzorów skróconego mnożenia i funkcji liniowej;</a:t>
            </a:r>
          </a:p>
          <a:p>
            <a:pPr>
              <a:buNone/>
            </a:pPr>
            <a:r>
              <a:rPr lang="pl-PL" sz="1600" dirty="0" smtClean="0"/>
              <a:t>w celach położono nacisk na rozwijanie logicznego myślenia, (V. Rozumowanie i argumentacja) poszukiwanie rozwiązań  problemów,  (IV. Użycie i tworzenie strategii) wykorzystywanie umiejętności praktycznych (III Modelowanie matematyczne).</a:t>
            </a: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Ale też twierdzili, że zmniejszono liczbę godzin matematyki, zwiększono zakres treści w klasie II, matematyka dla słabszych uczniów.</a:t>
            </a:r>
            <a:endParaRPr lang="pl-PL" sz="1800" dirty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4888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815" y="0"/>
            <a:ext cx="1259185" cy="3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1213</Words>
  <Application>Microsoft Office PowerPoint</Application>
  <PresentationFormat>Pokaz na ekranie (4:3)</PresentationFormat>
  <Paragraphs>172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Nauczanie matematyki w gimnazjum  Raport z badania IBE opublikowany 10 lutego 2014</vt:lpstr>
      <vt:lpstr>Cele badania:  1. Wstępne rozpoznanie szkolnych czynników warunkujących osiąganie efektów kształcenia określonych w podstawie programowej z 2008 roku w szczególności osiąganie ogólnych celów nauczania matematyki; 2. Ocena praktyki nauczania na poziomie gimnazjum zróżnicowanymi narzędziami.</vt:lpstr>
      <vt:lpstr>Dobór szkół do badań ze względu na wyniki EG i EWD</vt:lpstr>
      <vt:lpstr>Cele szczegółowe badania</vt:lpstr>
      <vt:lpstr>Narzędzia użyte w badaniu  Formularz obserwacji lekcji zawierał obszary</vt:lpstr>
      <vt:lpstr>Narzędzia użyte w badaniu  Scenariusz indywidualnego wywiadu z nauczycielem zawierał dwa obszary  </vt:lpstr>
      <vt:lpstr>Narzędzia użyte w badaniu Indywidualny wywiad z rodzicem </vt:lpstr>
      <vt:lpstr>Narzędzia użyte w badaniu  Test matematyczny uczniów  </vt:lpstr>
      <vt:lpstr>Wyniki badania (próba niereprezentatywna, nie należy uogólniać)  Interpretacja i ocena przez nauczycieli zmian w podstawie programowej:  </vt:lpstr>
      <vt:lpstr>Wyniki badania (próba niereprezentatywna, nie należy uogólniać) Realizacja przez nauczycieli celów ogólnych nauczania matematyki na hospitowanych lekcjach </vt:lpstr>
      <vt:lpstr>Wyniki badania, uczniowie o lekcjach:  „niczym się nie różnią zmieniają się tylko teksty zadań”</vt:lpstr>
      <vt:lpstr>Wyniki badania (próba niereprezentatywna, nie należy uogólniać)  Komunikacja między nauczycielem i uczniami na lekcji </vt:lpstr>
      <vt:lpstr>Wyniki badania (próba niereprezentatywna, nie należy uogólniać) Komunikacja między nauczycielem i uczniami na lekcji  Pytania nauczyciela i ucznia na lekcji  </vt:lpstr>
      <vt:lpstr>Wyniki badania (próba niereprezentatywna, nie należy uogólniać) W opiniach nauczycieli </vt:lpstr>
      <vt:lpstr>Narzędzia użyte w badaniu Test matematyczny uczniów </vt:lpstr>
      <vt:lpstr>Wyniki badania (próba niereprezentatywna, nie należy uogólniać) Wyniki testu </vt:lpstr>
      <vt:lpstr>Wyniki badania (próba niereprezentatywna, nie należy uogólniać) Wyniki testu w wiązce „geometria” </vt:lpstr>
      <vt:lpstr>Wyniki badania (próba niereprezentatywna, nie należy uogólniać) Wyniki testu w wiązce „geometria” </vt:lpstr>
      <vt:lpstr>Wyniki badania (próba niereprezentatywna, nie należy uogólniać) Wyniki testu w wiązce „geometria”  (współczynnik łatwości 0,26 – zadanie trudne)</vt:lpstr>
      <vt:lpstr>Wyniki badania (próba niereprezentatywna, nie należy uogólniać) Wyniki testu w wiązce „geometria” </vt:lpstr>
      <vt:lpstr>Wyniki badania (próba niereprezentatywna, nie należy uogólniać) Wyniki testu  dla zadań typowych i nietypowych w całym teście </vt:lpstr>
      <vt:lpstr>Wyniki badania (próba niereprezentatywna, nie należy uogólniać) Wyniki testu w zadaniach na rozumienie i w zadaniach nietypowych </vt:lpstr>
      <vt:lpstr>Wyniki badania (próba niereprezentatywna, nie należy uogólniać) Wnioski z testu</vt:lpstr>
      <vt:lpstr>Wyniki badania (próba niereprezentatywna, nie należy uogólniać) Postawy uczniów wobec matematyki i uczenia się jej</vt:lpstr>
      <vt:lpstr>Wyniki badania (próba niereprezentatywna, nie należy uogólniać) Postawy uczniów wobec matematyki i uczenia się jej</vt:lpstr>
      <vt:lpstr>Wyniki badania (próba niereprezentatywna, nie należy uogólniać)  Stosunek rodziców do uczenia się matematyki przez ich dzieci  </vt:lpstr>
      <vt:lpstr>Wnioski z badania</vt:lpstr>
      <vt:lpstr>Rekomendacje (podstawa programowa, zła tradycja nauczania matematyki, odpowiedzialność za nauczanie, odpowiedzialność za uczenie się)</vt:lpstr>
      <vt:lpstr>Nauczanie matematyki w gimnazjum  Raport z badania IBE opublikowany 10 lutego 2014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Nauczanie matematyki w gimnazjum  Raport z badania IBE</dc:title>
  <dc:creator>Tomek</dc:creator>
  <cp:lastModifiedBy>Tomek</cp:lastModifiedBy>
  <cp:revision>160</cp:revision>
  <dcterms:created xsi:type="dcterms:W3CDTF">2014-03-20T10:12:03Z</dcterms:created>
  <dcterms:modified xsi:type="dcterms:W3CDTF">2014-03-24T05:21:09Z</dcterms:modified>
</cp:coreProperties>
</file>